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10174" r:id="rId2"/>
  </p:sldIdLst>
  <p:sldSz cx="12192000" cy="6858000"/>
  <p:notesSz cx="7010400" cy="92964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Montserrat" panose="00000500000000000000" pitchFamily="2" charset="0"/>
      <p:regular r:id="rId9"/>
      <p:bold r:id="rId10"/>
      <p:italic r:id="rId11"/>
      <p:boldItalic r:id="rId12"/>
    </p:embeddedFont>
    <p:embeddedFont>
      <p:font typeface="Montserrat SemiBold" panose="00000700000000000000" pitchFamily="2" charset="0"/>
      <p:regular r:id="rId13"/>
      <p:bold r:id="rId14"/>
      <p:italic r:id="rId15"/>
      <p:boldItalic r:id="rId16"/>
    </p:embeddedFont>
  </p:embeddedFontLst>
  <p:defaultTextStyle>
    <a:defPPr>
      <a:defRPr lang="es-MX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C9A2"/>
    <a:srgbClr val="BC945A"/>
    <a:srgbClr val="6E152E"/>
    <a:srgbClr val="245C4F"/>
    <a:srgbClr val="A42145"/>
    <a:srgbClr val="404040"/>
    <a:srgbClr val="69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91" autoAdjust="0"/>
    <p:restoredTop sz="94249" autoAdjust="0"/>
  </p:normalViewPr>
  <p:slideViewPr>
    <p:cSldViewPr snapToGrid="0" snapToObjects="1">
      <p:cViewPr varScale="1">
        <p:scale>
          <a:sx n="72" d="100"/>
          <a:sy n="72" d="100"/>
        </p:scale>
        <p:origin x="894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880"/>
    </p:cViewPr>
  </p:sorterViewPr>
  <p:notesViewPr>
    <p:cSldViewPr snapToGrid="0" snapToObjects="1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10" Type="http://schemas.openxmlformats.org/officeDocument/2006/relationships/font" Target="fonts/font6.fntdata"/><Relationship Id="rId19" Type="http://schemas.openxmlformats.org/officeDocument/2006/relationships/theme" Target="theme/theme1.xml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27D54E-8C2E-5140-8C91-3FEA4A3A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D13BB7-3677-894F-9A14-A00678783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95092CE-056A-8E4F-AA38-7AF6D4E38A72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DC28EA-8CAC-E143-B39A-5889FAF729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C73B85-DAD0-4144-A9F5-B99516FD33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283F5F3-A0C0-064E-A21B-3D52FC9E23D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5397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A0E016B-CAC3-6B4C-90C0-D7AA6A747DA3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ABF3107-FFE8-3645-B89F-777090C37BF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890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2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:notes"/>
          <p:cNvSpPr txBox="1">
            <a:spLocks noGrp="1"/>
          </p:cNvSpPr>
          <p:nvPr>
            <p:ph type="sldNum" idx="12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0" tIns="46650" rIns="93300" bIns="4665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s-MX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1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4910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955F23-1D39-834E-A409-9AC17BD76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415F7B-CE6E-6D4A-B5AB-BDDDCD956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EF8AF7-5DF2-EB49-AC54-6BEB41FC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609FFF5-262F-BE4B-9727-825EDD3DA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220" y="2013745"/>
            <a:ext cx="11465560" cy="1325563"/>
          </a:xfrm>
          <a:prstGeom prst="rect">
            <a:avLst/>
          </a:prstGeom>
          <a:noFill/>
        </p:spPr>
        <p:txBody>
          <a:bodyPr/>
          <a:lstStyle>
            <a:lvl1pPr algn="ctr">
              <a:defRPr b="0" i="0">
                <a:solidFill>
                  <a:srgbClr val="DEC9A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37BDC73D-88AC-3D46-B0FC-8933DC5B58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220" y="3518693"/>
            <a:ext cx="11465560" cy="1137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916416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560" y="996581"/>
            <a:ext cx="5720080" cy="285273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8974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20937"/>
            <a:ext cx="11424920" cy="683981"/>
          </a:xfrm>
          <a:prstGeom prst="rect">
            <a:avLst/>
          </a:prstGeom>
          <a:noFill/>
        </p:spPr>
        <p:txBody>
          <a:bodyPr/>
          <a:lstStyle>
            <a:lvl1pPr algn="l">
              <a:defRPr sz="28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2072640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4669C8D-E6AE-DD4A-AC37-D27A5118864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2072640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190A933-EECE-E336-4D4F-AB52551931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32899" y="253995"/>
            <a:ext cx="2760137" cy="57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47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99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Diapositiva de título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088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B8DF0E-90BF-EC4E-8934-156187A1162F}" type="datetimeFigureOut">
              <a:rPr kumimoji="0" lang="es-MX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23/05/2023</a:t>
            </a:fld>
            <a:endParaRPr kumimoji="0" lang="es-MX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19739B-ACC7-1A4E-906B-A9546BA1AB75}" type="slidenum">
              <a:rPr kumimoji="0" lang="es-MX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190A933-EECE-E336-4D4F-AB52551931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32899" y="253995"/>
            <a:ext cx="2760137" cy="57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91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6CB96C-1C06-3B44-8615-D726F4477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3D1A4B-ADA7-7043-82FA-F7032EB177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02CF53-648D-B74F-A473-B4CC8BB23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8472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4" r:id="rId2"/>
    <p:sldLayoutId id="2147483650" r:id="rId3"/>
    <p:sldLayoutId id="2147483670" r:id="rId4"/>
    <p:sldLayoutId id="2147483671" r:id="rId5"/>
    <p:sldLayoutId id="2147483672" r:id="rId6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2"/>
          <p:cNvPicPr preferRelativeResize="0"/>
          <p:nvPr/>
        </p:nvPicPr>
        <p:blipFill rotWithShape="1">
          <a:blip r:embed="rId3">
            <a:alphaModFix/>
          </a:blip>
          <a:srcRect l="9725" t="8464" r="7895" b="2180"/>
          <a:stretch/>
        </p:blipFill>
        <p:spPr>
          <a:xfrm>
            <a:off x="6514835" y="902331"/>
            <a:ext cx="5334364" cy="345914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"/>
          <p:cNvSpPr txBox="1"/>
          <p:nvPr/>
        </p:nvSpPr>
        <p:spPr>
          <a:xfrm>
            <a:off x="219076" y="201707"/>
            <a:ext cx="8943974" cy="635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152E"/>
              </a:buClr>
              <a:buSzPts val="2000"/>
              <a:buFont typeface="Montserrat SemiBold"/>
              <a:buNone/>
              <a:tabLst/>
              <a:defRPr/>
            </a:pPr>
            <a:r>
              <a:rPr kumimoji="0" lang="es-MX" sz="2000" b="0" i="0" u="none" strike="noStrike" kern="0" cap="none" spc="0" normalizeH="0" baseline="0" noProof="0">
                <a:ln>
                  <a:noFill/>
                </a:ln>
                <a:solidFill>
                  <a:srgbClr val="6E152E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Libramiento Oriente de Cadereyta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3" name="Google Shape;43;p2"/>
          <p:cNvSpPr/>
          <p:nvPr/>
        </p:nvSpPr>
        <p:spPr>
          <a:xfrm>
            <a:off x="6402663" y="4164496"/>
            <a:ext cx="5446536" cy="1996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500" tIns="58750" rIns="117500" bIns="58750" anchor="t" anchorCtr="0">
            <a:spAutoFit/>
          </a:bodyPr>
          <a:lstStyle/>
          <a:p>
            <a:pPr marL="7938" marR="0" lvl="1" indent="0" algn="just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  <a:tabLst/>
              <a:defRPr/>
            </a:pPr>
            <a:endParaRPr kumimoji="0" sz="13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7938" marR="0" lvl="1" indent="0" algn="just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tabLst/>
              <a:defRPr/>
            </a:pPr>
            <a:r>
              <a:rPr kumimoji="0" 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Beneficios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1" indent="-9144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171450" marR="0" lvl="1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Arial"/>
              <a:buChar char="•"/>
              <a:tabLst/>
              <a:defRPr/>
            </a:pPr>
            <a:r>
              <a:rPr kumimoji="0" 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Ahorro en tiempo: </a:t>
            </a:r>
            <a:r>
              <a:rPr kumimoji="0" lang="es-MX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30 minutos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1" indent="-1333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tabLst/>
              <a:defRPr/>
            </a:pPr>
            <a:endParaRPr kumimoji="0" sz="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171450" marR="0" lvl="1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Arial"/>
              <a:buChar char="•"/>
              <a:tabLst/>
              <a:defRPr/>
            </a:pPr>
            <a:r>
              <a:rPr kumimoji="0" 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Población beneficiada: </a:t>
            </a:r>
            <a:r>
              <a:rPr kumimoji="0" lang="es-MX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86,445 habitantes de Cadereyta De Jiménez.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1" indent="-1333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tabLst/>
              <a:defRPr/>
            </a:pPr>
            <a:endParaRPr kumimoji="0" sz="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171450" marR="0" lvl="1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Arial"/>
              <a:buChar char="•"/>
              <a:tabLst/>
              <a:defRPr/>
            </a:pPr>
            <a:r>
              <a:rPr kumimoji="0" 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Empleos directos</a:t>
            </a:r>
            <a:r>
              <a:rPr kumimoji="0" lang="es-MX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: 216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1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Arial"/>
              <a:buChar char="•"/>
              <a:tabLst/>
              <a:defRPr/>
            </a:pPr>
            <a:r>
              <a:rPr kumimoji="0" 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Indirectos: </a:t>
            </a:r>
            <a:r>
              <a:rPr kumimoji="0" lang="es-MX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865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1" indent="-7239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Arial"/>
              <a:buNone/>
              <a:tabLst/>
              <a:defRPr/>
            </a:pP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" name="Google Shape;44;p2"/>
          <p:cNvSpPr/>
          <p:nvPr/>
        </p:nvSpPr>
        <p:spPr>
          <a:xfrm>
            <a:off x="452668" y="662376"/>
            <a:ext cx="5522064" cy="1168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58750" rIns="108000" bIns="58750" anchor="t" anchorCtr="0">
            <a:spAutoFit/>
          </a:bodyPr>
          <a:lstStyle/>
          <a:p>
            <a:pPr marL="104775" marR="0" lvl="1" indent="-104775" algn="just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Montserrat"/>
              <a:buNone/>
              <a:tabLst/>
              <a:defRPr/>
            </a:pPr>
            <a:r>
              <a:rPr kumimoji="0" lang="es-MX" sz="13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Características de la obra: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1" indent="-171450" algn="just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▪"/>
              <a:tabLst/>
              <a:defRPr/>
            </a:pPr>
            <a:r>
              <a:rPr kumimoji="0" lang="es-MX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Construcción de una carretera de 8.0 km de longitud, para alojar 2 carriles de circulación, incluye la construcción de 2 entronques, 1 paso inferior vehicular (PIV), 1 puente sobre el Río Santa Catarina y 1 PSV km 3+400.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45" name="Google Shape;45;p2"/>
          <p:cNvGraphicFramePr/>
          <p:nvPr/>
        </p:nvGraphicFramePr>
        <p:xfrm>
          <a:off x="2051922" y="4044944"/>
          <a:ext cx="2638425" cy="8605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8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Avance Global (%)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6211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Avance físico: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ontserrat"/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Avance financiero: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ontserrat"/>
                        <a:buNone/>
                      </a:pPr>
                      <a:r>
                        <a:rPr lang="es-MX" sz="1200" b="1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6" name="Google Shape;46;p2"/>
          <p:cNvGraphicFramePr/>
          <p:nvPr/>
        </p:nvGraphicFramePr>
        <p:xfrm>
          <a:off x="1246164" y="4962551"/>
          <a:ext cx="4370275" cy="17211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5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8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Elementos TELAS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6211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Técnica </a:t>
                      </a:r>
                      <a:r>
                        <a:rPr lang="es-MX" sz="9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(Proyecto Ejecutivo)</a:t>
                      </a:r>
                      <a:endParaRPr sz="1200" b="1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ontserrat"/>
                        <a:buNone/>
                      </a:pPr>
                      <a:r>
                        <a:rPr lang="es-MX" sz="800" b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Disponible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Económica </a:t>
                      </a:r>
                      <a:r>
                        <a:rPr lang="es-MX" sz="9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(Registro UI-SHCP)</a:t>
                      </a:r>
                      <a:endParaRPr sz="1200" b="1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ontserrat"/>
                        <a:buNone/>
                      </a:pPr>
                      <a:r>
                        <a:rPr lang="es-MX" sz="800" b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09096390003 (Calendario Concluido)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Legal </a:t>
                      </a:r>
                      <a:r>
                        <a:rPr lang="es-MX" sz="9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(Derecho de Vía)</a:t>
                      </a:r>
                      <a:endParaRPr sz="1200" b="1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ontserrat"/>
                        <a:buNone/>
                      </a:pPr>
                      <a:r>
                        <a:rPr lang="es-MX" sz="800" b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Disponible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Ambiental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ontserrat"/>
                        <a:buNone/>
                      </a:pPr>
                      <a:r>
                        <a:rPr lang="es-MX" sz="800" b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Disponible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Social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ontserrat"/>
                        <a:buNone/>
                      </a:pPr>
                      <a:r>
                        <a:rPr lang="es-MX" sz="800" b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Disponible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7" name="Google Shape;47;p2"/>
          <p:cNvGraphicFramePr/>
          <p:nvPr/>
        </p:nvGraphicFramePr>
        <p:xfrm>
          <a:off x="1201640" y="1884268"/>
          <a:ext cx="4266650" cy="208054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04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3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7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PERIODO DE EJECUCIÓN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6211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INICIO: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JUN-2010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6211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TÉRMINO: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DIC-2019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6211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MONTO Y META TOTAL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EC9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21</a:t>
                      </a:r>
                      <a:r>
                        <a:rPr lang="es-MX" sz="12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9.0</a:t>
                      </a: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MDP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EC9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8.0</a:t>
                      </a: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km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EC9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EJERCICIO FISCAL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ASIGNACIÓN            (mdp)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META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(km - estructura)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0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Hasta 2022</a:t>
                      </a:r>
                      <a:endParaRPr/>
                    </a:p>
                  </a:txBody>
                  <a:tcPr marL="342900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219.0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8.0</a:t>
                      </a: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km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8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0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PEF 2023</a:t>
                      </a:r>
                      <a:endParaRPr/>
                    </a:p>
                  </a:txBody>
                  <a:tcPr marL="342900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0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Posterior a 2023</a:t>
                      </a:r>
                      <a:endParaRPr/>
                    </a:p>
                  </a:txBody>
                  <a:tcPr marL="342900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8" name="Google Shape;48;p2"/>
          <p:cNvSpPr/>
          <p:nvPr/>
        </p:nvSpPr>
        <p:spPr>
          <a:xfrm>
            <a:off x="10273036" y="3569622"/>
            <a:ext cx="603528" cy="259563"/>
          </a:xfrm>
          <a:custGeom>
            <a:avLst/>
            <a:gdLst/>
            <a:ahLst/>
            <a:cxnLst/>
            <a:rect l="l" t="t" r="r" b="b"/>
            <a:pathLst>
              <a:path w="603528" h="259563" extrusionOk="0">
                <a:moveTo>
                  <a:pt x="603528" y="197964"/>
                </a:moveTo>
                <a:cubicBezTo>
                  <a:pt x="371785" y="251382"/>
                  <a:pt x="449556" y="278092"/>
                  <a:pt x="349004" y="245098"/>
                </a:cubicBezTo>
                <a:cubicBezTo>
                  <a:pt x="248452" y="212104"/>
                  <a:pt x="-8428" y="59703"/>
                  <a:pt x="213" y="0"/>
                </a:cubicBezTo>
              </a:path>
            </a:pathLst>
          </a:custGeom>
          <a:noFill/>
          <a:ln w="730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" name="Google Shape;4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01846" y="927476"/>
            <a:ext cx="1211575" cy="688149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2"/>
          <p:cNvSpPr/>
          <p:nvPr/>
        </p:nvSpPr>
        <p:spPr>
          <a:xfrm>
            <a:off x="10273036" y="3569562"/>
            <a:ext cx="603528" cy="259563"/>
          </a:xfrm>
          <a:custGeom>
            <a:avLst/>
            <a:gdLst/>
            <a:ahLst/>
            <a:cxnLst/>
            <a:rect l="l" t="t" r="r" b="b"/>
            <a:pathLst>
              <a:path w="603528" h="259563" extrusionOk="0">
                <a:moveTo>
                  <a:pt x="603528" y="197964"/>
                </a:moveTo>
                <a:cubicBezTo>
                  <a:pt x="371785" y="251382"/>
                  <a:pt x="449556" y="278092"/>
                  <a:pt x="349004" y="245098"/>
                </a:cubicBezTo>
                <a:cubicBezTo>
                  <a:pt x="248452" y="212104"/>
                  <a:pt x="-8428" y="59703"/>
                  <a:pt x="213" y="0"/>
                </a:cubicBezTo>
              </a:path>
            </a:pathLst>
          </a:custGeom>
          <a:noFill/>
          <a:ln w="60325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2"/>
          <p:cNvSpPr txBox="1"/>
          <p:nvPr/>
        </p:nvSpPr>
        <p:spPr>
          <a:xfrm>
            <a:off x="8286751" y="2316056"/>
            <a:ext cx="998652" cy="23083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tabLst/>
              <a:defRPr/>
            </a:pPr>
            <a:r>
              <a:rPr kumimoji="0" lang="es-MX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Monterrey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2" name="Google Shape;52;p2"/>
          <p:cNvSpPr/>
          <p:nvPr/>
        </p:nvSpPr>
        <p:spPr>
          <a:xfrm>
            <a:off x="9027155" y="2692392"/>
            <a:ext cx="142240" cy="13462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2"/>
          <p:cNvSpPr txBox="1"/>
          <p:nvPr/>
        </p:nvSpPr>
        <p:spPr>
          <a:xfrm>
            <a:off x="9773710" y="3050448"/>
            <a:ext cx="998652" cy="23083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tabLst/>
              <a:defRPr/>
            </a:pPr>
            <a:r>
              <a:rPr kumimoji="0" lang="es-MX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Cadereyta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4" name="Google Shape;54;p2"/>
          <p:cNvSpPr/>
          <p:nvPr/>
        </p:nvSpPr>
        <p:spPr>
          <a:xfrm>
            <a:off x="10514114" y="3426784"/>
            <a:ext cx="142240" cy="13462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3334</TotalTime>
  <Words>163</Words>
  <Application>Microsoft Office PowerPoint</Application>
  <PresentationFormat>Panorámica</PresentationFormat>
  <Paragraphs>52</Paragraphs>
  <Slides>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7" baseType="lpstr">
      <vt:lpstr>Noto Sans Symbols</vt:lpstr>
      <vt:lpstr>Montserrat</vt:lpstr>
      <vt:lpstr>Montserrat SemiBold</vt:lpstr>
      <vt:lpstr>Arial</vt:lpstr>
      <vt:lpstr>Calibri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Cornelio Isaac Ramirez Cabildo</cp:lastModifiedBy>
  <cp:revision>217</cp:revision>
  <cp:lastPrinted>2023-02-10T01:53:16Z</cp:lastPrinted>
  <dcterms:created xsi:type="dcterms:W3CDTF">2018-12-04T03:27:02Z</dcterms:created>
  <dcterms:modified xsi:type="dcterms:W3CDTF">2023-05-23T17:52:16Z</dcterms:modified>
</cp:coreProperties>
</file>